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</p:sldIdLst>
  <p:sldSz cx="18288000" cy="10287000"/>
  <p:notesSz cx="6858000" cy="9144000"/>
  <p:embeddedFontLst>
    <p:embeddedFont>
      <p:font typeface="Josefin Sans" charset="1" panose="00000000000000000000"/>
      <p:regular r:id="rId6"/>
    </p:embeddedFont>
    <p:embeddedFont>
      <p:font typeface="Josefin Sans Bold" charset="1" panose="00000000000000000000"/>
      <p:regular r:id="rId7"/>
    </p:embeddedFont>
    <p:embeddedFont>
      <p:font typeface="Josefin Sans Italics" charset="1" panose="00000000000000000000"/>
      <p:regular r:id="rId8"/>
    </p:embeddedFont>
    <p:embeddedFont>
      <p:font typeface="Josefin Sans Bold Italics" charset="1" panose="000000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omputer Says No" charset="1" panose="00000400000000000000"/>
      <p:regular r:id="rId14"/>
    </p:embeddedFont>
    <p:embeddedFont>
      <p:font typeface="Computer Says No Italics" charset="1" panose="00000400000000000000"/>
      <p:regular r:id="rId15"/>
    </p:embeddedFont>
    <p:embeddedFont>
      <p:font typeface="Val" charset="1" panose="00000500000000000000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Italics" charset="1" panose="00000500000000000000"/>
      <p:regular r:id="rId19"/>
    </p:embeddedFont>
    <p:embeddedFont>
      <p:font typeface="Poppins Bold Italics" charset="1" panose="00000800000000000000"/>
      <p:regular r:id="rId20"/>
    </p:embeddedFont>
    <p:embeddedFont>
      <p:font typeface="Poppins Thin" charset="1" panose="00000300000000000000"/>
      <p:regular r:id="rId21"/>
    </p:embeddedFont>
    <p:embeddedFont>
      <p:font typeface="Poppins Thin Italics" charset="1" panose="00000300000000000000"/>
      <p:regular r:id="rId22"/>
    </p:embeddedFont>
    <p:embeddedFont>
      <p:font typeface="Poppins Extra-Light" charset="1" panose="00000300000000000000"/>
      <p:regular r:id="rId23"/>
    </p:embeddedFont>
    <p:embeddedFont>
      <p:font typeface="Poppins Extra-Light Italics" charset="1" panose="00000300000000000000"/>
      <p:regular r:id="rId24"/>
    </p:embeddedFont>
    <p:embeddedFont>
      <p:font typeface="Poppins Light" charset="1" panose="00000400000000000000"/>
      <p:regular r:id="rId25"/>
    </p:embeddedFont>
    <p:embeddedFont>
      <p:font typeface="Poppins Light Italics" charset="1" panose="00000400000000000000"/>
      <p:regular r:id="rId26"/>
    </p:embeddedFont>
    <p:embeddedFont>
      <p:font typeface="Poppins Medium" charset="1" panose="00000600000000000000"/>
      <p:regular r:id="rId27"/>
    </p:embeddedFont>
    <p:embeddedFont>
      <p:font typeface="Poppins Medium Italics" charset="1" panose="00000600000000000000"/>
      <p:regular r:id="rId28"/>
    </p:embeddedFont>
    <p:embeddedFont>
      <p:font typeface="Poppins Semi-Bold" charset="1" panose="00000700000000000000"/>
      <p:regular r:id="rId29"/>
    </p:embeddedFont>
    <p:embeddedFont>
      <p:font typeface="Poppins Semi-Bold Italics" charset="1" panose="00000700000000000000"/>
      <p:regular r:id="rId30"/>
    </p:embeddedFont>
    <p:embeddedFont>
      <p:font typeface="Poppins Ultra-Bold" charset="1" panose="00000900000000000000"/>
      <p:regular r:id="rId31"/>
    </p:embeddedFont>
    <p:embeddedFont>
      <p:font typeface="Poppins Ultra-Bold Italics" charset="1" panose="00000900000000000000"/>
      <p:regular r:id="rId32"/>
    </p:embeddedFont>
    <p:embeddedFont>
      <p:font typeface="Poppins Heavy" charset="1" panose="00000A00000000000000"/>
      <p:regular r:id="rId33"/>
    </p:embeddedFont>
    <p:embeddedFont>
      <p:font typeface="Poppins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1.pn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7.png" Type="http://schemas.openxmlformats.org/officeDocument/2006/relationships/image"/><Relationship Id="rId3" Target="https://www.youtube.com/watch?v=pBy1zgt0XPc" TargetMode="External" Type="http://schemas.openxmlformats.org/officeDocument/2006/relationships/hyperlink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7.png" Type="http://schemas.openxmlformats.org/officeDocument/2006/relationships/image"/><Relationship Id="rId20" Target="https://github.com/" TargetMode="External" Type="http://schemas.openxmlformats.org/officeDocument/2006/relationships/hyperlink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50925" y="6459758"/>
            <a:ext cx="6926813" cy="733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114">
                <a:solidFill>
                  <a:srgbClr val="6866E1"/>
                </a:solidFill>
                <a:latin typeface="Poppins Light"/>
              </a:rPr>
              <a:t>By Julius Tóth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27808" y="4463168"/>
            <a:ext cx="8127324" cy="467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</a:rPr>
              <a:t>GITHUB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92100">
            <a:off x="12724814" y="2876841"/>
            <a:ext cx="3017388" cy="2184102"/>
          </a:xfrm>
          <a:custGeom>
            <a:avLst/>
            <a:gdLst/>
            <a:ahLst/>
            <a:cxnLst/>
            <a:rect r="r" b="b" t="t" l="l"/>
            <a:pathLst>
              <a:path h="2184102" w="3017388">
                <a:moveTo>
                  <a:pt x="0" y="0"/>
                </a:moveTo>
                <a:lnTo>
                  <a:pt x="3017388" y="0"/>
                </a:lnTo>
                <a:lnTo>
                  <a:pt x="3017388" y="2184102"/>
                </a:lnTo>
                <a:lnTo>
                  <a:pt x="0" y="21841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87" t="0" r="-4287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45433" y="6822885"/>
            <a:ext cx="3034415" cy="3028093"/>
          </a:xfrm>
          <a:custGeom>
            <a:avLst/>
            <a:gdLst/>
            <a:ahLst/>
            <a:cxnLst/>
            <a:rect r="r" b="b" t="t" l="l"/>
            <a:pathLst>
              <a:path h="3028093" w="3034415">
                <a:moveTo>
                  <a:pt x="0" y="0"/>
                </a:moveTo>
                <a:lnTo>
                  <a:pt x="3034415" y="0"/>
                </a:lnTo>
                <a:lnTo>
                  <a:pt x="3034415" y="3028093"/>
                </a:lnTo>
                <a:lnTo>
                  <a:pt x="0" y="302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69169" y="384947"/>
            <a:ext cx="8556030" cy="115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36"/>
              </a:lnSpc>
              <a:spcBef>
                <a:spcPct val="0"/>
              </a:spcBef>
            </a:pPr>
            <a:r>
              <a:rPr lang="en-US" sz="10744">
                <a:solidFill>
                  <a:srgbClr val="6866E1"/>
                </a:solidFill>
                <a:latin typeface="Computer Says No"/>
              </a:rPr>
              <a:t>LINKS: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478091"/>
            <a:ext cx="17513106" cy="94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721">
                <a:solidFill>
                  <a:srgbClr val="FFFFFF"/>
                </a:solidFill>
                <a:latin typeface="Open Sans"/>
              </a:rPr>
              <a:t>Dennis Ivy. (2021, 1 junio). Uploading files to GitHub Quick Start Guide [Vídeo]. YouTube. https://www.youtube.com/watch?v=qMck70tLDuo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57500" y="8575799"/>
            <a:ext cx="12485372" cy="94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721">
                <a:solidFill>
                  <a:srgbClr val="FFFFFF"/>
                </a:solidFill>
                <a:latin typeface="Open Sans"/>
              </a:rPr>
              <a:t>Kinsta. (2023, 17 noviembre). What Is GitHub? A Beginner’s Introduction to GitHub. Kinsta®. https://kinsta.com/knowledgebase/what-is-github/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58853"/>
            <a:ext cx="14363045" cy="94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721">
                <a:solidFill>
                  <a:srgbClr val="FFFFFF"/>
                </a:solidFill>
                <a:latin typeface="Open Sans"/>
              </a:rPr>
              <a:t>GitHub. (2022, 9 noviembre). What is GitHub? [Vídeo]. YouTube. https://www.youtube.com/watch?v=pBy1zgt0XPc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291" y="4039616"/>
            <a:ext cx="17513106" cy="94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721">
                <a:solidFill>
                  <a:srgbClr val="FFFFFF"/>
                </a:solidFill>
                <a:latin typeface="Open Sans"/>
              </a:rPr>
              <a:t>Creating a new repository - GitHub Docs. (s. f.). GitHub Docs. https://docs.github.com/en/repositories/creating-and-managing-repositories/creating-a-new-repository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04498" y="5241509"/>
            <a:ext cx="12485372" cy="141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721">
                <a:solidFill>
                  <a:srgbClr val="FFFFFF"/>
                </a:solidFill>
                <a:latin typeface="Open Sans"/>
              </a:rPr>
              <a:t>Creating and managing repositories - GitHub Docs. (s. f.). GitHub Docs. https://docs.github.com/en/repositories/creating-and-managing-repositories</a:t>
            </a:r>
          </a:p>
          <a:p>
            <a:pPr algn="ctr">
              <a:lnSpc>
                <a:spcPts val="380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67536" y="6601141"/>
            <a:ext cx="12485372" cy="189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721">
                <a:solidFill>
                  <a:srgbClr val="FFFFFF"/>
                </a:solidFill>
                <a:latin typeface="Open Sans"/>
              </a:rPr>
              <a:t>Adding a file to a repository - GitHub Docs. (s. f.). GitHub Docs. https://docs.github.com/en/repositories/working-with-files/managing-files/adding-a-file-to-a-repository</a:t>
            </a:r>
          </a:p>
          <a:p>
            <a:pPr algn="ctr">
              <a:lnSpc>
                <a:spcPts val="380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4" id="4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01212" y="313138"/>
            <a:ext cx="6173563" cy="3472629"/>
          </a:xfrm>
          <a:custGeom>
            <a:avLst/>
            <a:gdLst/>
            <a:ahLst/>
            <a:cxnLst/>
            <a:rect r="r" b="b" t="t" l="l"/>
            <a:pathLst>
              <a:path h="3472629" w="6173563">
                <a:moveTo>
                  <a:pt x="0" y="0"/>
                </a:moveTo>
                <a:lnTo>
                  <a:pt x="6173563" y="0"/>
                </a:lnTo>
                <a:lnTo>
                  <a:pt x="6173563" y="3472629"/>
                </a:lnTo>
                <a:lnTo>
                  <a:pt x="0" y="3472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02151" y="1162609"/>
            <a:ext cx="4690675" cy="4756071"/>
          </a:xfrm>
          <a:custGeom>
            <a:avLst/>
            <a:gdLst/>
            <a:ahLst/>
            <a:cxnLst/>
            <a:rect r="r" b="b" t="t" l="l"/>
            <a:pathLst>
              <a:path h="4756071" w="4690675">
                <a:moveTo>
                  <a:pt x="0" y="0"/>
                </a:moveTo>
                <a:lnTo>
                  <a:pt x="4690675" y="0"/>
                </a:lnTo>
                <a:lnTo>
                  <a:pt x="4690675" y="4756071"/>
                </a:lnTo>
                <a:lnTo>
                  <a:pt x="0" y="4756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29460" y="1833922"/>
            <a:ext cx="5353298" cy="236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TABLE OF 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14552" y="3828514"/>
            <a:ext cx="6125528" cy="435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History of Github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What is Github? 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What is Github for?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How do I start using Github?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How do I create a Repository?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"/>
              </a:rPr>
              <a:t>How to create a file and upload one to a repository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02714" y="3809464"/>
            <a:ext cx="780044" cy="465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67"/>
              </a:lnSpc>
            </a:pPr>
            <a:r>
              <a:rPr lang="en-US" sz="3762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5267"/>
              </a:lnSpc>
            </a:pPr>
            <a:r>
              <a:rPr lang="en-US" sz="3762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5267"/>
              </a:lnSpc>
            </a:pPr>
            <a:r>
              <a:rPr lang="en-US" sz="3762">
                <a:solidFill>
                  <a:srgbClr val="FFFFFF"/>
                </a:solidFill>
                <a:latin typeface="Poppins"/>
              </a:rPr>
              <a:t>05</a:t>
            </a:r>
          </a:p>
          <a:p>
            <a:pPr algn="r">
              <a:lnSpc>
                <a:spcPts val="5267"/>
              </a:lnSpc>
            </a:pPr>
            <a:r>
              <a:rPr lang="en-US" sz="3762">
                <a:solidFill>
                  <a:srgbClr val="FFFFFF"/>
                </a:solidFill>
                <a:latin typeface="Poppins"/>
              </a:rPr>
              <a:t>06</a:t>
            </a:r>
          </a:p>
          <a:p>
            <a:pPr algn="r">
              <a:lnSpc>
                <a:spcPts val="5267"/>
              </a:lnSpc>
            </a:pPr>
            <a:r>
              <a:rPr lang="en-US" sz="3762">
                <a:solidFill>
                  <a:srgbClr val="FFFFFF"/>
                </a:solidFill>
                <a:latin typeface="Poppins"/>
              </a:rPr>
              <a:t>07</a:t>
            </a:r>
          </a:p>
          <a:p>
            <a:pPr algn="r">
              <a:lnSpc>
                <a:spcPts val="5267"/>
              </a:lnSpc>
            </a:pPr>
            <a:r>
              <a:rPr lang="en-US" sz="3762">
                <a:solidFill>
                  <a:srgbClr val="FFFFFF"/>
                </a:solidFill>
                <a:latin typeface="Poppins"/>
              </a:rPr>
              <a:t>08</a:t>
            </a:r>
          </a:p>
          <a:p>
            <a:pPr algn="r">
              <a:lnSpc>
                <a:spcPts val="526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0508" y="6149310"/>
            <a:ext cx="1349907" cy="2032992"/>
          </a:xfrm>
          <a:custGeom>
            <a:avLst/>
            <a:gdLst/>
            <a:ahLst/>
            <a:cxnLst/>
            <a:rect r="r" b="b" t="t" l="l"/>
            <a:pathLst>
              <a:path h="2032992" w="1349907">
                <a:moveTo>
                  <a:pt x="0" y="0"/>
                </a:moveTo>
                <a:lnTo>
                  <a:pt x="1349907" y="0"/>
                </a:lnTo>
                <a:lnTo>
                  <a:pt x="1349907" y="2032992"/>
                </a:lnTo>
                <a:lnTo>
                  <a:pt x="0" y="2032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13686" y="398309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7993" y="6212161"/>
            <a:ext cx="2004047" cy="1907289"/>
          </a:xfrm>
          <a:custGeom>
            <a:avLst/>
            <a:gdLst/>
            <a:ahLst/>
            <a:cxnLst/>
            <a:rect r="r" b="b" t="t" l="l"/>
            <a:pathLst>
              <a:path h="1907289" w="2004047">
                <a:moveTo>
                  <a:pt x="0" y="0"/>
                </a:moveTo>
                <a:lnTo>
                  <a:pt x="2004047" y="0"/>
                </a:lnTo>
                <a:lnTo>
                  <a:pt x="2004047" y="1907290"/>
                </a:lnTo>
                <a:lnTo>
                  <a:pt x="0" y="1907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401" t="0" r="-4554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60936" y="2821282"/>
            <a:ext cx="2263519" cy="2147513"/>
          </a:xfrm>
          <a:custGeom>
            <a:avLst/>
            <a:gdLst/>
            <a:ahLst/>
            <a:cxnLst/>
            <a:rect r="r" b="b" t="t" l="l"/>
            <a:pathLst>
              <a:path h="2147513" w="2263519">
                <a:moveTo>
                  <a:pt x="0" y="0"/>
                </a:moveTo>
                <a:lnTo>
                  <a:pt x="2263518" y="0"/>
                </a:lnTo>
                <a:lnTo>
                  <a:pt x="2263518" y="2147513"/>
                </a:lnTo>
                <a:lnTo>
                  <a:pt x="0" y="21475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33002" y="3056098"/>
            <a:ext cx="610329" cy="1677881"/>
          </a:xfrm>
          <a:custGeom>
            <a:avLst/>
            <a:gdLst/>
            <a:ahLst/>
            <a:cxnLst/>
            <a:rect r="r" b="b" t="t" l="l"/>
            <a:pathLst>
              <a:path h="1677881" w="610329">
                <a:moveTo>
                  <a:pt x="0" y="0"/>
                </a:moveTo>
                <a:lnTo>
                  <a:pt x="610329" y="0"/>
                </a:lnTo>
                <a:lnTo>
                  <a:pt x="610329" y="1677881"/>
                </a:lnTo>
                <a:lnTo>
                  <a:pt x="0" y="16778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05690" y="6231312"/>
            <a:ext cx="1902538" cy="1902538"/>
          </a:xfrm>
          <a:custGeom>
            <a:avLst/>
            <a:gdLst/>
            <a:ahLst/>
            <a:cxnLst/>
            <a:rect r="r" b="b" t="t" l="l"/>
            <a:pathLst>
              <a:path h="1902538" w="1902538">
                <a:moveTo>
                  <a:pt x="0" y="0"/>
                </a:moveTo>
                <a:lnTo>
                  <a:pt x="1902538" y="0"/>
                </a:lnTo>
                <a:lnTo>
                  <a:pt x="1902538" y="1902539"/>
                </a:lnTo>
                <a:lnTo>
                  <a:pt x="0" y="19025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03503" y="6231312"/>
            <a:ext cx="1636733" cy="1921689"/>
          </a:xfrm>
          <a:custGeom>
            <a:avLst/>
            <a:gdLst/>
            <a:ahLst/>
            <a:cxnLst/>
            <a:rect r="r" b="b" t="t" l="l"/>
            <a:pathLst>
              <a:path h="1921689" w="1636733">
                <a:moveTo>
                  <a:pt x="0" y="0"/>
                </a:moveTo>
                <a:lnTo>
                  <a:pt x="1636733" y="0"/>
                </a:lnTo>
                <a:lnTo>
                  <a:pt x="1636733" y="1921690"/>
                </a:lnTo>
                <a:lnTo>
                  <a:pt x="0" y="19216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70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900268">
            <a:off x="9656385" y="5697327"/>
            <a:ext cx="1389199" cy="2349596"/>
          </a:xfrm>
          <a:custGeom>
            <a:avLst/>
            <a:gdLst/>
            <a:ahLst/>
            <a:cxnLst/>
            <a:rect r="r" b="b" t="t" l="l"/>
            <a:pathLst>
              <a:path h="2349596" w="1389199">
                <a:moveTo>
                  <a:pt x="0" y="0"/>
                </a:moveTo>
                <a:lnTo>
                  <a:pt x="1389199" y="0"/>
                </a:lnTo>
                <a:lnTo>
                  <a:pt x="1389199" y="2349597"/>
                </a:lnTo>
                <a:lnTo>
                  <a:pt x="0" y="23495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115761"/>
            <a:ext cx="7218933" cy="94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7"/>
              </a:lnSpc>
            </a:pPr>
            <a:r>
              <a:rPr lang="en-US" sz="3230" spc="739">
                <a:solidFill>
                  <a:srgbClr val="FFFFFF"/>
                </a:solidFill>
                <a:latin typeface="Josefin Sans Bold"/>
              </a:rPr>
              <a:t>DEVELOPMENT BEGAN ON OCTOBER 19, 2007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0016" y="572915"/>
            <a:ext cx="15167967" cy="134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5"/>
              </a:lnSpc>
              <a:spcBef>
                <a:spcPct val="0"/>
              </a:spcBef>
            </a:pPr>
            <a:r>
              <a:rPr lang="en-US" sz="11756">
                <a:solidFill>
                  <a:srgbClr val="A134F6"/>
                </a:solidFill>
                <a:latin typeface="Val Bold"/>
              </a:rPr>
              <a:t>HISTORY OF GITHUB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824251"/>
            <a:ext cx="7218933" cy="140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7"/>
              </a:lnSpc>
            </a:pPr>
            <a:r>
              <a:rPr lang="en-US" sz="3230" spc="739">
                <a:solidFill>
                  <a:srgbClr val="FFFFFF"/>
                </a:solidFill>
                <a:latin typeface="Josefin Sans Bold"/>
              </a:rPr>
              <a:t>THIS SITE WAS LAUNCHED IN APRIL 2008 BY: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60508" y="8372802"/>
            <a:ext cx="1439900" cy="71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"/>
              </a:lnSpc>
            </a:pPr>
            <a:r>
              <a:rPr lang="en-US" sz="1630" spc="373">
                <a:solidFill>
                  <a:srgbClr val="FFFFFF"/>
                </a:solidFill>
                <a:latin typeface="Josefin Sans Bold"/>
              </a:rPr>
              <a:t>TOM PRESTON-WERNER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29034" y="8610927"/>
            <a:ext cx="1439900" cy="23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"/>
              </a:lnSpc>
            </a:pPr>
            <a:r>
              <a:rPr lang="en-US" sz="1630" spc="373">
                <a:solidFill>
                  <a:srgbClr val="FFFFFF"/>
                </a:solidFill>
                <a:latin typeface="Josefin Sans Bold"/>
              </a:rPr>
              <a:t>P.J.HYETT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01919" y="8491865"/>
            <a:ext cx="1439900" cy="47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"/>
              </a:lnSpc>
            </a:pPr>
            <a:r>
              <a:rPr lang="en-US" sz="1630" spc="373">
                <a:solidFill>
                  <a:srgbClr val="FFFFFF"/>
                </a:solidFill>
                <a:latin typeface="Josefin Sans Bold"/>
              </a:rPr>
              <a:t>SCOTT CHACON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7993" y="8491865"/>
            <a:ext cx="1874857" cy="47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"/>
              </a:lnSpc>
            </a:pPr>
            <a:r>
              <a:rPr lang="en-US" sz="1630" spc="373">
                <a:solidFill>
                  <a:srgbClr val="FFFFFF"/>
                </a:solidFill>
                <a:latin typeface="Josefin Sans Bold"/>
              </a:rPr>
              <a:t>CHRIS WANSTRATH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578744" y="6807095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>
            <a:hlinkClick r:id="rId3" tooltip="https://www.youtube.com/watch?v=pBy1zgt0XPc"/>
          </p:cNvPr>
          <p:cNvSpPr/>
          <p:nvPr/>
        </p:nvSpPr>
        <p:spPr>
          <a:xfrm flipH="false" flipV="false" rot="0">
            <a:off x="9266354" y="995505"/>
            <a:ext cx="8416950" cy="6210443"/>
          </a:xfrm>
          <a:custGeom>
            <a:avLst/>
            <a:gdLst/>
            <a:ahLst/>
            <a:cxnLst/>
            <a:rect r="r" b="b" t="t" l="l"/>
            <a:pathLst>
              <a:path h="6210443" w="8416950">
                <a:moveTo>
                  <a:pt x="0" y="0"/>
                </a:moveTo>
                <a:lnTo>
                  <a:pt x="8416951" y="0"/>
                </a:lnTo>
                <a:lnTo>
                  <a:pt x="8416951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677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769675" y="4198384"/>
            <a:ext cx="3179641" cy="2391355"/>
          </a:xfrm>
          <a:custGeom>
            <a:avLst/>
            <a:gdLst/>
            <a:ahLst/>
            <a:cxnLst/>
            <a:rect r="r" b="b" t="t" l="l"/>
            <a:pathLst>
              <a:path h="2391355" w="3179641">
                <a:moveTo>
                  <a:pt x="0" y="0"/>
                </a:moveTo>
                <a:lnTo>
                  <a:pt x="3179641" y="0"/>
                </a:lnTo>
                <a:lnTo>
                  <a:pt x="3179641" y="2391355"/>
                </a:lnTo>
                <a:lnTo>
                  <a:pt x="0" y="2391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75666" y="8380033"/>
            <a:ext cx="1639641" cy="1639641"/>
          </a:xfrm>
          <a:custGeom>
            <a:avLst/>
            <a:gdLst/>
            <a:ahLst/>
            <a:cxnLst/>
            <a:rect r="r" b="b" t="t" l="l"/>
            <a:pathLst>
              <a:path h="1639641" w="1639641">
                <a:moveTo>
                  <a:pt x="0" y="0"/>
                </a:moveTo>
                <a:lnTo>
                  <a:pt x="1639641" y="0"/>
                </a:lnTo>
                <a:lnTo>
                  <a:pt x="1639641" y="1639642"/>
                </a:lnTo>
                <a:lnTo>
                  <a:pt x="0" y="16396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32011" y="7632553"/>
            <a:ext cx="3716767" cy="2453067"/>
          </a:xfrm>
          <a:custGeom>
            <a:avLst/>
            <a:gdLst/>
            <a:ahLst/>
            <a:cxnLst/>
            <a:rect r="r" b="b" t="t" l="l"/>
            <a:pathLst>
              <a:path h="2453067" w="3716767">
                <a:moveTo>
                  <a:pt x="0" y="0"/>
                </a:moveTo>
                <a:lnTo>
                  <a:pt x="3716768" y="0"/>
                </a:lnTo>
                <a:lnTo>
                  <a:pt x="3716768" y="2453066"/>
                </a:lnTo>
                <a:lnTo>
                  <a:pt x="0" y="2453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79428" y="8514751"/>
            <a:ext cx="1223320" cy="1223320"/>
          </a:xfrm>
          <a:custGeom>
            <a:avLst/>
            <a:gdLst/>
            <a:ahLst/>
            <a:cxnLst/>
            <a:rect r="r" b="b" t="t" l="l"/>
            <a:pathLst>
              <a:path h="1223320" w="1223320">
                <a:moveTo>
                  <a:pt x="0" y="0"/>
                </a:moveTo>
                <a:lnTo>
                  <a:pt x="1223320" y="0"/>
                </a:lnTo>
                <a:lnTo>
                  <a:pt x="1223320" y="1223320"/>
                </a:lnTo>
                <a:lnTo>
                  <a:pt x="0" y="12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7791" y="828062"/>
            <a:ext cx="7242648" cy="317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89"/>
              </a:lnSpc>
              <a:spcBef>
                <a:spcPct val="0"/>
              </a:spcBef>
            </a:pPr>
            <a:r>
              <a:rPr lang="en-US" sz="16096">
                <a:solidFill>
                  <a:srgbClr val="6866E1"/>
                </a:solidFill>
                <a:latin typeface="Computer Says No"/>
              </a:rPr>
              <a:t>WHAT IS GITHUB?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83475" y="3846578"/>
            <a:ext cx="3934569" cy="252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  <a:r>
              <a:rPr lang="en-US" sz="2413">
                <a:solidFill>
                  <a:srgbClr val="FFFFFF"/>
                </a:solidFill>
                <a:latin typeface="Poppins Light"/>
              </a:rPr>
              <a:t> Github is an online platform and service for hosting and managing code that allows for version control and collaboration.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28863" y="7148564"/>
            <a:ext cx="3671482" cy="148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0550" indent="-230275" lvl="1">
              <a:lnSpc>
                <a:spcPts val="2986"/>
              </a:lnSpc>
              <a:buFont typeface="Arial"/>
              <a:buChar char="•"/>
            </a:pPr>
            <a:r>
              <a:rPr lang="en-US" sz="2133">
                <a:solidFill>
                  <a:srgbClr val="FFFFFF"/>
                </a:solidFill>
                <a:latin typeface="Poppins Bold"/>
              </a:rPr>
              <a:t>Git is a control system used for tracking changes in code.</a:t>
            </a:r>
          </a:p>
          <a:p>
            <a:pPr>
              <a:lnSpc>
                <a:spcPts val="298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73106" y="7409575"/>
            <a:ext cx="6532018" cy="77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87"/>
              </a:lnSpc>
              <a:spcBef>
                <a:spcPct val="0"/>
              </a:spcBef>
            </a:pPr>
            <a:r>
              <a:rPr lang="en-US" sz="7344">
                <a:solidFill>
                  <a:srgbClr val="6866E1"/>
                </a:solidFill>
                <a:latin typeface="Computer Says No"/>
              </a:rPr>
              <a:t>HOW DOES GITHUB WORK?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4725" y="8312731"/>
            <a:ext cx="6797553" cy="170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1"/>
              </a:lnSpc>
            </a:pPr>
            <a:r>
              <a:rPr lang="en-US" sz="2105">
                <a:solidFill>
                  <a:srgbClr val="FFFFFF"/>
                </a:solidFill>
                <a:latin typeface="Poppins Light"/>
              </a:rPr>
              <a:t>GitHub works by storing your code in a "repository" that allows you to: Showcase or share your work with other developers. You can track and manage changes to your code over time.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27685" y="-2820379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8"/>
                </a:lnTo>
                <a:lnTo>
                  <a:pt x="0" y="564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45684" y="3071995"/>
            <a:ext cx="3941729" cy="2798627"/>
          </a:xfrm>
          <a:custGeom>
            <a:avLst/>
            <a:gdLst/>
            <a:ahLst/>
            <a:cxnLst/>
            <a:rect r="r" b="b" t="t" l="l"/>
            <a:pathLst>
              <a:path h="2798627" w="3941729">
                <a:moveTo>
                  <a:pt x="0" y="0"/>
                </a:moveTo>
                <a:lnTo>
                  <a:pt x="3941729" y="0"/>
                </a:lnTo>
                <a:lnTo>
                  <a:pt x="3941729" y="2798628"/>
                </a:lnTo>
                <a:lnTo>
                  <a:pt x="0" y="27986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45684" y="7309859"/>
            <a:ext cx="3301253" cy="2459434"/>
          </a:xfrm>
          <a:custGeom>
            <a:avLst/>
            <a:gdLst/>
            <a:ahLst/>
            <a:cxnLst/>
            <a:rect r="r" b="b" t="t" l="l"/>
            <a:pathLst>
              <a:path h="2459434" w="3301253">
                <a:moveTo>
                  <a:pt x="0" y="0"/>
                </a:moveTo>
                <a:lnTo>
                  <a:pt x="3301253" y="0"/>
                </a:lnTo>
                <a:lnTo>
                  <a:pt x="3301253" y="2459434"/>
                </a:lnTo>
                <a:lnTo>
                  <a:pt x="0" y="2459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80525" y="3361459"/>
            <a:ext cx="2615044" cy="2608507"/>
          </a:xfrm>
          <a:custGeom>
            <a:avLst/>
            <a:gdLst/>
            <a:ahLst/>
            <a:cxnLst/>
            <a:rect r="r" b="b" t="t" l="l"/>
            <a:pathLst>
              <a:path h="2608507" w="2615044">
                <a:moveTo>
                  <a:pt x="0" y="0"/>
                </a:moveTo>
                <a:lnTo>
                  <a:pt x="2615044" y="0"/>
                </a:lnTo>
                <a:lnTo>
                  <a:pt x="2615044" y="2608507"/>
                </a:lnTo>
                <a:lnTo>
                  <a:pt x="0" y="26085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24587" y="7808977"/>
            <a:ext cx="1857985" cy="2397400"/>
          </a:xfrm>
          <a:custGeom>
            <a:avLst/>
            <a:gdLst/>
            <a:ahLst/>
            <a:cxnLst/>
            <a:rect r="r" b="b" t="t" l="l"/>
            <a:pathLst>
              <a:path h="2397400" w="1857985">
                <a:moveTo>
                  <a:pt x="0" y="0"/>
                </a:moveTo>
                <a:lnTo>
                  <a:pt x="1857985" y="0"/>
                </a:lnTo>
                <a:lnTo>
                  <a:pt x="1857985" y="2397400"/>
                </a:lnTo>
                <a:lnTo>
                  <a:pt x="0" y="239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75519" y="683906"/>
            <a:ext cx="8736961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WHAT IS GITHUB FOR?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5734" y="2156788"/>
            <a:ext cx="6712703" cy="91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9"/>
              </a:lnSpc>
            </a:pPr>
            <a:r>
              <a:rPr lang="en-US" sz="2033" spc="465">
                <a:solidFill>
                  <a:srgbClr val="FFFFFF"/>
                </a:solidFill>
                <a:latin typeface="Josefin Sans Bold"/>
              </a:rPr>
              <a:t>PROJECT MANAGEMENT: DEVELOPERS CAN ORGANIZE WORK AT THE SAME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4365" y="6117640"/>
            <a:ext cx="6712703" cy="119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4"/>
              </a:lnSpc>
            </a:pPr>
            <a:r>
              <a:rPr lang="en-US" sz="2012" spc="460">
                <a:solidFill>
                  <a:srgbClr val="FFFFFF"/>
                </a:solidFill>
                <a:latin typeface="Josefin Sans Bold"/>
              </a:rPr>
              <a:t>CODE HOSTING AND MANAGEMENT: GITHUB PROVIDES A PLATFORM TO HOST REPOSITORIES FOR CODE AND PROJECT FILES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33902" y="2019379"/>
            <a:ext cx="6439357" cy="152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010" spc="46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010" spc="460">
                <a:solidFill>
                  <a:srgbClr val="FFFFFF"/>
                </a:solidFill>
                <a:latin typeface="Josefin Sans Bold"/>
              </a:rPr>
              <a:t>Project Tracking (issue tracking): GitHub offers issue-tracking features to report, discuss, and resolve bugs or other problems in a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6427" y="5979491"/>
            <a:ext cx="6439357" cy="182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1"/>
              </a:lnSpc>
            </a:pPr>
            <a:r>
              <a:rPr lang="en-US" sz="2010" spc="460">
                <a:solidFill>
                  <a:srgbClr val="FFFFFF"/>
                </a:solidFill>
                <a:latin typeface="Josefin Sans Bold"/>
              </a:rPr>
              <a:t>GITHUB PROVIDES THE NECESSARY RESOURCES TO DEVELOP CODING SKILLS WHICH WILL HELP GET JOB OPPORTUNITIES IN THE INFORMATION AND TECHNOLOGY FIELDS.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98221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78426" y="346472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57163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9339" y="3531890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2270492" y="461236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8454383" y="461236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4675646" y="4545201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342519" y="8518130"/>
            <a:ext cx="2244155" cy="1632113"/>
          </a:xfrm>
          <a:custGeom>
            <a:avLst/>
            <a:gdLst/>
            <a:ahLst/>
            <a:cxnLst/>
            <a:rect r="r" b="b" t="t" l="l"/>
            <a:pathLst>
              <a:path h="1632113" w="2244155">
                <a:moveTo>
                  <a:pt x="0" y="0"/>
                </a:moveTo>
                <a:lnTo>
                  <a:pt x="2244155" y="0"/>
                </a:lnTo>
                <a:lnTo>
                  <a:pt x="2244155" y="1632113"/>
                </a:lnTo>
                <a:lnTo>
                  <a:pt x="0" y="16321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05638" y="8091550"/>
            <a:ext cx="1806927" cy="1927389"/>
          </a:xfrm>
          <a:custGeom>
            <a:avLst/>
            <a:gdLst/>
            <a:ahLst/>
            <a:cxnLst/>
            <a:rect r="r" b="b" t="t" l="l"/>
            <a:pathLst>
              <a:path h="1927389" w="1806927">
                <a:moveTo>
                  <a:pt x="0" y="0"/>
                </a:moveTo>
                <a:lnTo>
                  <a:pt x="1806927" y="0"/>
                </a:lnTo>
                <a:lnTo>
                  <a:pt x="1806927" y="1927390"/>
                </a:lnTo>
                <a:lnTo>
                  <a:pt x="0" y="19273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34256" y="8518130"/>
            <a:ext cx="3462538" cy="1073387"/>
          </a:xfrm>
          <a:custGeom>
            <a:avLst/>
            <a:gdLst/>
            <a:ahLst/>
            <a:cxnLst/>
            <a:rect r="r" b="b" t="t" l="l"/>
            <a:pathLst>
              <a:path h="1073387" w="3462538">
                <a:moveTo>
                  <a:pt x="0" y="0"/>
                </a:moveTo>
                <a:lnTo>
                  <a:pt x="3462538" y="0"/>
                </a:lnTo>
                <a:lnTo>
                  <a:pt x="3462538" y="1073387"/>
                </a:lnTo>
                <a:lnTo>
                  <a:pt x="0" y="1073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85996" y="8091550"/>
            <a:ext cx="2879663" cy="2210141"/>
          </a:xfrm>
          <a:custGeom>
            <a:avLst/>
            <a:gdLst/>
            <a:ahLst/>
            <a:cxnLst/>
            <a:rect r="r" b="b" t="t" l="l"/>
            <a:pathLst>
              <a:path h="2210141" w="2879663">
                <a:moveTo>
                  <a:pt x="0" y="0"/>
                </a:moveTo>
                <a:lnTo>
                  <a:pt x="2879663" y="0"/>
                </a:lnTo>
                <a:lnTo>
                  <a:pt x="2879663" y="2210142"/>
                </a:lnTo>
                <a:lnTo>
                  <a:pt x="0" y="2210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90507" y="1279897"/>
            <a:ext cx="9610678" cy="211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HOW DO I START USING GITHUB?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01968" y="4260492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83593" y="4195677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60909" y="426284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49389" y="426284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32252" y="5959424"/>
            <a:ext cx="3121512" cy="184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Manage and track your code, remember, Github provides a space where you can experiment with your code “ Github Gists”.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82678" y="5783332"/>
            <a:ext cx="3121512" cy="258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Above the file list, click the dropdown menu that says main and create a branch. GitHub allows for collaboration through features like pull requests and code reviews.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74334" y="5959424"/>
            <a:ext cx="3121512" cy="184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Develop or upload pre-existen code into your repository. You can always make modifications whenever you want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95597" y="5959424"/>
            <a:ext cx="3121512" cy="221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99778" indent="-199889" lvl="1">
              <a:lnSpc>
                <a:spcPts val="2999"/>
              </a:lnSpc>
              <a:buAutoNum type="arabicPeriod" startAt="1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Create a Repository: In the upper-right corner of any page, select , then click New repository.</a:t>
            </a:r>
          </a:p>
          <a:p>
            <a:pPr algn="ctr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2514617" y="5303635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79"/>
                </a:lnTo>
                <a:lnTo>
                  <a:pt x="0" y="5976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4795" y="2762250"/>
            <a:ext cx="3759884" cy="1311259"/>
          </a:xfrm>
          <a:custGeom>
            <a:avLst/>
            <a:gdLst/>
            <a:ahLst/>
            <a:cxnLst/>
            <a:rect r="r" b="b" t="t" l="l"/>
            <a:pathLst>
              <a:path h="1311259" w="3759884">
                <a:moveTo>
                  <a:pt x="0" y="0"/>
                </a:moveTo>
                <a:lnTo>
                  <a:pt x="3759884" y="0"/>
                </a:lnTo>
                <a:lnTo>
                  <a:pt x="3759884" y="1311259"/>
                </a:lnTo>
                <a:lnTo>
                  <a:pt x="0" y="1311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42964" y="4187809"/>
            <a:ext cx="1167571" cy="1107733"/>
          </a:xfrm>
          <a:custGeom>
            <a:avLst/>
            <a:gdLst/>
            <a:ahLst/>
            <a:cxnLst/>
            <a:rect r="r" b="b" t="t" l="l"/>
            <a:pathLst>
              <a:path h="1107733" w="1167571">
                <a:moveTo>
                  <a:pt x="0" y="0"/>
                </a:moveTo>
                <a:lnTo>
                  <a:pt x="1167571" y="0"/>
                </a:lnTo>
                <a:lnTo>
                  <a:pt x="1167571" y="1107733"/>
                </a:lnTo>
                <a:lnTo>
                  <a:pt x="0" y="1107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42964" y="6861786"/>
            <a:ext cx="2121944" cy="2121944"/>
          </a:xfrm>
          <a:custGeom>
            <a:avLst/>
            <a:gdLst/>
            <a:ahLst/>
            <a:cxnLst/>
            <a:rect r="r" b="b" t="t" l="l"/>
            <a:pathLst>
              <a:path h="2121944" w="2121944">
                <a:moveTo>
                  <a:pt x="0" y="0"/>
                </a:moveTo>
                <a:lnTo>
                  <a:pt x="2121944" y="0"/>
                </a:lnTo>
                <a:lnTo>
                  <a:pt x="2121944" y="2121944"/>
                </a:lnTo>
                <a:lnTo>
                  <a:pt x="0" y="21219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95183" y="4374434"/>
            <a:ext cx="1952797" cy="2178577"/>
          </a:xfrm>
          <a:custGeom>
            <a:avLst/>
            <a:gdLst/>
            <a:ahLst/>
            <a:cxnLst/>
            <a:rect r="r" b="b" t="t" l="l"/>
            <a:pathLst>
              <a:path h="2178577" w="1952797">
                <a:moveTo>
                  <a:pt x="0" y="0"/>
                </a:moveTo>
                <a:lnTo>
                  <a:pt x="1952797" y="0"/>
                </a:lnTo>
                <a:lnTo>
                  <a:pt x="1952797" y="2178577"/>
                </a:lnTo>
                <a:lnTo>
                  <a:pt x="0" y="2178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57580" y="2913225"/>
            <a:ext cx="1828451" cy="1828451"/>
          </a:xfrm>
          <a:custGeom>
            <a:avLst/>
            <a:gdLst/>
            <a:ahLst/>
            <a:cxnLst/>
            <a:rect r="r" b="b" t="t" l="l"/>
            <a:pathLst>
              <a:path h="1828451" w="1828451">
                <a:moveTo>
                  <a:pt x="0" y="0"/>
                </a:moveTo>
                <a:lnTo>
                  <a:pt x="1828451" y="0"/>
                </a:lnTo>
                <a:lnTo>
                  <a:pt x="1828451" y="1828451"/>
                </a:lnTo>
                <a:lnTo>
                  <a:pt x="0" y="18284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39855" y="7269505"/>
            <a:ext cx="2044440" cy="2044440"/>
          </a:xfrm>
          <a:custGeom>
            <a:avLst/>
            <a:gdLst/>
            <a:ahLst/>
            <a:cxnLst/>
            <a:rect r="r" b="b" t="t" l="l"/>
            <a:pathLst>
              <a:path h="2044440" w="2044440">
                <a:moveTo>
                  <a:pt x="0" y="0"/>
                </a:moveTo>
                <a:lnTo>
                  <a:pt x="2044440" y="0"/>
                </a:lnTo>
                <a:lnTo>
                  <a:pt x="2044440" y="2044439"/>
                </a:lnTo>
                <a:lnTo>
                  <a:pt x="0" y="20444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2075" y="8645325"/>
            <a:ext cx="1759816" cy="1399054"/>
          </a:xfrm>
          <a:custGeom>
            <a:avLst/>
            <a:gdLst/>
            <a:ahLst/>
            <a:cxnLst/>
            <a:rect r="r" b="b" t="t" l="l"/>
            <a:pathLst>
              <a:path h="1399054" w="1759816">
                <a:moveTo>
                  <a:pt x="0" y="0"/>
                </a:moveTo>
                <a:lnTo>
                  <a:pt x="1759816" y="0"/>
                </a:lnTo>
                <a:lnTo>
                  <a:pt x="1759816" y="1399054"/>
                </a:lnTo>
                <a:lnTo>
                  <a:pt x="0" y="1399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671115">
            <a:off x="12175645" y="4988452"/>
            <a:ext cx="2102475" cy="2345560"/>
          </a:xfrm>
          <a:custGeom>
            <a:avLst/>
            <a:gdLst/>
            <a:ahLst/>
            <a:cxnLst/>
            <a:rect r="r" b="b" t="t" l="l"/>
            <a:pathLst>
              <a:path h="2345560" w="2102475">
                <a:moveTo>
                  <a:pt x="0" y="0"/>
                </a:moveTo>
                <a:lnTo>
                  <a:pt x="2102475" y="0"/>
                </a:lnTo>
                <a:lnTo>
                  <a:pt x="2102475" y="2345561"/>
                </a:lnTo>
                <a:lnTo>
                  <a:pt x="0" y="2345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00813" y="6658749"/>
            <a:ext cx="2797605" cy="2528018"/>
          </a:xfrm>
          <a:custGeom>
            <a:avLst/>
            <a:gdLst/>
            <a:ahLst/>
            <a:cxnLst/>
            <a:rect r="r" b="b" t="t" l="l"/>
            <a:pathLst>
              <a:path h="2528018" w="2797605">
                <a:moveTo>
                  <a:pt x="0" y="0"/>
                </a:moveTo>
                <a:lnTo>
                  <a:pt x="2797605" y="0"/>
                </a:lnTo>
                <a:lnTo>
                  <a:pt x="2797605" y="2528018"/>
                </a:lnTo>
                <a:lnTo>
                  <a:pt x="0" y="25280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1704" y="5343167"/>
            <a:ext cx="49976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01500"/>
                </a:solidFill>
                <a:latin typeface="Open Sans Bold"/>
              </a:rPr>
              <a:t>click on the “+” icon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35503" y="466725"/>
            <a:ext cx="1830794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HOW DO I CREATE A REPOSITORY?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5365" y="1498867"/>
            <a:ext cx="4718745" cy="78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2"/>
              </a:lnSpc>
            </a:pPr>
            <a:r>
              <a:rPr lang="en-US" sz="4630">
                <a:solidFill>
                  <a:srgbClr val="F01500"/>
                </a:solidFill>
                <a:latin typeface="Open Sans Bold"/>
              </a:rPr>
              <a:t>Sign into </a:t>
            </a:r>
            <a:r>
              <a:rPr lang="en-US" sz="4630" u="sng">
                <a:solidFill>
                  <a:srgbClr val="2AB336"/>
                </a:solidFill>
                <a:latin typeface="Open Sans Bold"/>
                <a:hlinkClick r:id="rId20" tooltip="https://github.com/"/>
              </a:rPr>
              <a:t>Github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9227" y="9139142"/>
            <a:ext cx="3789419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4DB73"/>
                </a:solidFill>
                <a:latin typeface="Open Sans Bold"/>
              </a:rPr>
              <a:t>Select “ New Repository” from the dropdown menu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46793" y="7471810"/>
            <a:ext cx="2423177" cy="1842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4DB73"/>
                </a:solidFill>
                <a:latin typeface="Open Sans Bold"/>
              </a:rPr>
              <a:t>Fill in the repository details and decide if its going to be public or private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69970" y="2279730"/>
            <a:ext cx="4126199" cy="254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434">
                <a:solidFill>
                  <a:srgbClr val="F4DB73"/>
                </a:solidFill>
                <a:latin typeface="Open Sans Bold"/>
              </a:rPr>
              <a:t>Initialize with README: You can choose to prepopulate the repository with files or with a README file if you want.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33069" y="6094557"/>
            <a:ext cx="4043176" cy="121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5"/>
              </a:lnSpc>
            </a:pPr>
            <a:r>
              <a:rPr lang="en-US" sz="3503">
                <a:solidFill>
                  <a:srgbClr val="2AB336"/>
                </a:solidFill>
                <a:latin typeface="Open Sans Bold"/>
              </a:rPr>
              <a:t>Click “ New Repository”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1839851">
            <a:off x="5278419" y="8399497"/>
            <a:ext cx="2076175" cy="2316219"/>
          </a:xfrm>
          <a:custGeom>
            <a:avLst/>
            <a:gdLst/>
            <a:ahLst/>
            <a:cxnLst/>
            <a:rect r="r" b="b" t="t" l="l"/>
            <a:pathLst>
              <a:path h="2316219" w="2076175">
                <a:moveTo>
                  <a:pt x="0" y="0"/>
                </a:moveTo>
                <a:lnTo>
                  <a:pt x="2076174" y="0"/>
                </a:lnTo>
                <a:lnTo>
                  <a:pt x="2076174" y="2316219"/>
                </a:lnTo>
                <a:lnTo>
                  <a:pt x="0" y="2316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557780">
            <a:off x="-364695" y="3375940"/>
            <a:ext cx="1952797" cy="2178577"/>
          </a:xfrm>
          <a:custGeom>
            <a:avLst/>
            <a:gdLst/>
            <a:ahLst/>
            <a:cxnLst/>
            <a:rect r="r" b="b" t="t" l="l"/>
            <a:pathLst>
              <a:path h="2178577" w="1952797">
                <a:moveTo>
                  <a:pt x="0" y="0"/>
                </a:moveTo>
                <a:lnTo>
                  <a:pt x="1952797" y="0"/>
                </a:lnTo>
                <a:lnTo>
                  <a:pt x="1952797" y="2178577"/>
                </a:lnTo>
                <a:lnTo>
                  <a:pt x="0" y="2178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7266297">
            <a:off x="-60052" y="6018640"/>
            <a:ext cx="2220860" cy="2477633"/>
          </a:xfrm>
          <a:custGeom>
            <a:avLst/>
            <a:gdLst/>
            <a:ahLst/>
            <a:cxnLst/>
            <a:rect r="r" b="b" t="t" l="l"/>
            <a:pathLst>
              <a:path h="2477633" w="2220860">
                <a:moveTo>
                  <a:pt x="0" y="0"/>
                </a:moveTo>
                <a:lnTo>
                  <a:pt x="2220860" y="0"/>
                </a:lnTo>
                <a:lnTo>
                  <a:pt x="2220860" y="2477633"/>
                </a:lnTo>
                <a:lnTo>
                  <a:pt x="0" y="2477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469143"/>
            <a:ext cx="4995205" cy="4114800"/>
          </a:xfrm>
          <a:custGeom>
            <a:avLst/>
            <a:gdLst/>
            <a:ahLst/>
            <a:cxnLst/>
            <a:rect r="r" b="b" t="t" l="l"/>
            <a:pathLst>
              <a:path h="4114800" w="4995205">
                <a:moveTo>
                  <a:pt x="0" y="0"/>
                </a:moveTo>
                <a:lnTo>
                  <a:pt x="4995205" y="0"/>
                </a:lnTo>
                <a:lnTo>
                  <a:pt x="49952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68007" y="429107"/>
            <a:ext cx="4891293" cy="4114800"/>
          </a:xfrm>
          <a:custGeom>
            <a:avLst/>
            <a:gdLst/>
            <a:ahLst/>
            <a:cxnLst/>
            <a:rect r="r" b="b" t="t" l="l"/>
            <a:pathLst>
              <a:path h="4114800" w="4891293">
                <a:moveTo>
                  <a:pt x="0" y="0"/>
                </a:moveTo>
                <a:lnTo>
                  <a:pt x="4891293" y="0"/>
                </a:lnTo>
                <a:lnTo>
                  <a:pt x="4891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63320">
            <a:off x="6014084" y="5028793"/>
            <a:ext cx="7102741" cy="2077552"/>
          </a:xfrm>
          <a:custGeom>
            <a:avLst/>
            <a:gdLst/>
            <a:ahLst/>
            <a:cxnLst/>
            <a:rect r="r" b="b" t="t" l="l"/>
            <a:pathLst>
              <a:path h="2077552" w="7102741">
                <a:moveTo>
                  <a:pt x="0" y="0"/>
                </a:moveTo>
                <a:lnTo>
                  <a:pt x="7102741" y="0"/>
                </a:lnTo>
                <a:lnTo>
                  <a:pt x="7102741" y="2077552"/>
                </a:lnTo>
                <a:lnTo>
                  <a:pt x="0" y="2077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50364" y="541615"/>
            <a:ext cx="5646292" cy="125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6292">
                <a:solidFill>
                  <a:srgbClr val="FFFFFF"/>
                </a:solidFill>
                <a:latin typeface="Computer Says No"/>
              </a:rPr>
              <a:t>HOW TO CREATE A FILE IN REPOSITORY?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51582" y="5936389"/>
            <a:ext cx="5359782" cy="470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4674" indent="-227337" lvl="1">
              <a:lnSpc>
                <a:spcPts val="3411"/>
              </a:lnSpc>
              <a:buFont typeface="Arial"/>
              <a:buChar char="•"/>
            </a:pPr>
            <a:r>
              <a:rPr lang="en-US" sz="2105">
                <a:solidFill>
                  <a:srgbClr val="FFFFFF"/>
                </a:solidFill>
                <a:latin typeface="Poppins Light"/>
              </a:rPr>
              <a:t>Click the "Add file" button above the file list.</a:t>
            </a:r>
          </a:p>
          <a:p>
            <a:pPr marL="454674" indent="-227337" lvl="1">
              <a:lnSpc>
                <a:spcPts val="3411"/>
              </a:lnSpc>
              <a:buFont typeface="Arial"/>
              <a:buChar char="•"/>
            </a:pPr>
            <a:r>
              <a:rPr lang="en-US" sz="2105">
                <a:solidFill>
                  <a:srgbClr val="FFFFFF"/>
                </a:solidFill>
                <a:latin typeface="Poppins Light"/>
              </a:rPr>
              <a:t>Select "Upload files".</a:t>
            </a:r>
          </a:p>
          <a:p>
            <a:pPr marL="454674" indent="-227337" lvl="1">
              <a:lnSpc>
                <a:spcPts val="3411"/>
              </a:lnSpc>
              <a:buFont typeface="Arial"/>
              <a:buChar char="•"/>
            </a:pPr>
            <a:r>
              <a:rPr lang="en-US" sz="2105">
                <a:solidFill>
                  <a:srgbClr val="FFFFFF"/>
                </a:solidFill>
                <a:latin typeface="Poppins Light"/>
              </a:rPr>
              <a:t>Drag and drop the file(s) you want to upload, or click the "choose your files" link to select files from your computer.</a:t>
            </a:r>
          </a:p>
          <a:p>
            <a:pPr marL="454674" indent="-227337" lvl="1">
              <a:lnSpc>
                <a:spcPts val="3411"/>
              </a:lnSpc>
              <a:buFont typeface="Arial"/>
              <a:buChar char="•"/>
            </a:pPr>
            <a:r>
              <a:rPr lang="en-US" sz="2105">
                <a:solidFill>
                  <a:srgbClr val="FFFFFF"/>
                </a:solidFill>
                <a:latin typeface="Poppins Light"/>
              </a:rPr>
              <a:t>Scroll down and click "Commit changes" to save the file(s) to the repository.</a:t>
            </a:r>
          </a:p>
          <a:p>
            <a:pPr>
              <a:lnSpc>
                <a:spcPts val="341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251582" y="4820132"/>
            <a:ext cx="5646292" cy="125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6292">
                <a:solidFill>
                  <a:srgbClr val="FFFFFF"/>
                </a:solidFill>
                <a:latin typeface="Computer Says No"/>
              </a:rPr>
              <a:t>HOW TO UPLOAD A FILE INTO A REPOSITORY?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4075" y="1963257"/>
            <a:ext cx="6439357" cy="334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3959" indent="-216980" lvl="1">
              <a:lnSpc>
                <a:spcPts val="2331"/>
              </a:lnSpc>
              <a:buFont typeface="Arial"/>
              <a:buChar char="•"/>
            </a:pPr>
            <a:r>
              <a:rPr lang="en-US" sz="2010" spc="460">
                <a:solidFill>
                  <a:srgbClr val="FFFFFF"/>
                </a:solidFill>
                <a:latin typeface="Josefin Sans Bold"/>
              </a:rPr>
              <a:t>IN THE REPOSITORY, CLICK THE "ADD FILE" BUTTON ABOVE THE FILE LIST.</a:t>
            </a:r>
          </a:p>
          <a:p>
            <a:pPr algn="ctr" marL="433959" indent="-216980" lvl="1">
              <a:lnSpc>
                <a:spcPts val="2331"/>
              </a:lnSpc>
              <a:buFont typeface="Arial"/>
              <a:buChar char="•"/>
            </a:pPr>
            <a:r>
              <a:rPr lang="en-US" sz="2010" spc="460">
                <a:solidFill>
                  <a:srgbClr val="FFFFFF"/>
                </a:solidFill>
                <a:latin typeface="Josefin Sans Bold"/>
              </a:rPr>
              <a:t>SELECT "CREATE NEW FILE".</a:t>
            </a:r>
          </a:p>
          <a:p>
            <a:pPr algn="ctr" marL="433959" indent="-216980" lvl="1">
              <a:lnSpc>
                <a:spcPts val="2331"/>
              </a:lnSpc>
              <a:buFont typeface="Arial"/>
              <a:buChar char="•"/>
            </a:pPr>
            <a:r>
              <a:rPr lang="en-US" sz="2010" spc="460">
                <a:solidFill>
                  <a:srgbClr val="FFFFFF"/>
                </a:solidFill>
                <a:latin typeface="Josefin Sans Bold"/>
              </a:rPr>
              <a:t>PROVIDE A NAME FOR THE FILE AND ADD CONTENT TO IT IN THE EDITOR.</a:t>
            </a:r>
          </a:p>
          <a:p>
            <a:pPr algn="ctr" marL="433959" indent="-216980" lvl="1">
              <a:lnSpc>
                <a:spcPts val="2331"/>
              </a:lnSpc>
              <a:buFont typeface="Arial"/>
              <a:buChar char="•"/>
            </a:pPr>
            <a:r>
              <a:rPr lang="en-US" sz="2010" spc="460">
                <a:solidFill>
                  <a:srgbClr val="FFFFFF"/>
                </a:solidFill>
                <a:latin typeface="Josefin Sans Bold"/>
              </a:rPr>
              <a:t>SCROLL DOWN AND CLICK "COMMIT NEW FILE" TO SAVE THE FILE.</a:t>
            </a:r>
          </a:p>
          <a:p>
            <a:pPr algn="ctr">
              <a:lnSpc>
                <a:spcPts val="233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9" t="0" r="-44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28756" y="2246505"/>
            <a:ext cx="1544749" cy="1669325"/>
          </a:xfrm>
          <a:custGeom>
            <a:avLst/>
            <a:gdLst/>
            <a:ahLst/>
            <a:cxnLst/>
            <a:rect r="r" b="b" t="t" l="l"/>
            <a:pathLst>
              <a:path h="1669325" w="1544749">
                <a:moveTo>
                  <a:pt x="0" y="0"/>
                </a:moveTo>
                <a:lnTo>
                  <a:pt x="1544749" y="0"/>
                </a:lnTo>
                <a:lnTo>
                  <a:pt x="1544749" y="1669325"/>
                </a:lnTo>
                <a:lnTo>
                  <a:pt x="0" y="1669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60" t="-28045" r="-16935" b="-10042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61042" y="8246417"/>
            <a:ext cx="8080177" cy="182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8"/>
              </a:lnSpc>
            </a:pPr>
            <a:r>
              <a:rPr lang="en-US" sz="10699">
                <a:solidFill>
                  <a:srgbClr val="FFFFFF"/>
                </a:solidFill>
                <a:latin typeface="Open Sa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DAGCz90tPAw</dc:identifier>
  <dcterms:modified xsi:type="dcterms:W3CDTF">2011-08-01T06:04:30Z</dcterms:modified>
  <cp:revision>1</cp:revision>
  <dc:title>Github</dc:title>
</cp:coreProperties>
</file>